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3989-CE9A-46CC-BE30-6C695F167CD7}" type="datetimeFigureOut">
              <a:rPr lang="es-ES" smtClean="0"/>
              <a:t>13/05/2016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EB15C-2B12-430E-9BB2-597365481C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4267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3989-CE9A-46CC-BE30-6C695F167CD7}" type="datetimeFigureOut">
              <a:rPr lang="es-ES" smtClean="0"/>
              <a:t>13/05/2016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EB15C-2B12-430E-9BB2-597365481C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3293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3989-CE9A-46CC-BE30-6C695F167CD7}" type="datetimeFigureOut">
              <a:rPr lang="es-ES" smtClean="0"/>
              <a:t>13/05/2016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EB15C-2B12-430E-9BB2-597365481C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898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3989-CE9A-46CC-BE30-6C695F167CD7}" type="datetimeFigureOut">
              <a:rPr lang="es-ES" smtClean="0"/>
              <a:t>13/05/2016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EB15C-2B12-430E-9BB2-597365481C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149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3989-CE9A-46CC-BE30-6C695F167CD7}" type="datetimeFigureOut">
              <a:rPr lang="es-ES" smtClean="0"/>
              <a:t>13/05/2016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EB15C-2B12-430E-9BB2-597365481C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117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3989-CE9A-46CC-BE30-6C695F167CD7}" type="datetimeFigureOut">
              <a:rPr lang="es-ES" smtClean="0"/>
              <a:t>13/05/2016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EB15C-2B12-430E-9BB2-597365481C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3925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3989-CE9A-46CC-BE30-6C695F167CD7}" type="datetimeFigureOut">
              <a:rPr lang="es-ES" smtClean="0"/>
              <a:t>13/05/2016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EB15C-2B12-430E-9BB2-597365481C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8108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3989-CE9A-46CC-BE30-6C695F167CD7}" type="datetimeFigureOut">
              <a:rPr lang="es-ES" smtClean="0"/>
              <a:t>13/05/2016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EB15C-2B12-430E-9BB2-597365481C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9239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3989-CE9A-46CC-BE30-6C695F167CD7}" type="datetimeFigureOut">
              <a:rPr lang="es-ES" smtClean="0"/>
              <a:t>13/05/2016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EB15C-2B12-430E-9BB2-597365481C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802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3989-CE9A-46CC-BE30-6C695F167CD7}" type="datetimeFigureOut">
              <a:rPr lang="es-ES" smtClean="0"/>
              <a:t>13/05/2016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EB15C-2B12-430E-9BB2-597365481C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1224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3989-CE9A-46CC-BE30-6C695F167CD7}" type="datetimeFigureOut">
              <a:rPr lang="es-ES" smtClean="0"/>
              <a:t>13/05/2016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EB15C-2B12-430E-9BB2-597365481C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728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13989-CE9A-46CC-BE30-6C695F167CD7}" type="datetimeFigureOut">
              <a:rPr lang="es-ES" smtClean="0"/>
              <a:t>13/05/2016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EB15C-2B12-430E-9BB2-597365481C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154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http://www.rubendario.cl/sitio/wp-content/uploads/2015/02/logo-horizont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620" y="595603"/>
            <a:ext cx="1741487" cy="66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21973" y="1827368"/>
            <a:ext cx="11281892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L" sz="4400" dirty="0" smtClean="0">
                <a:solidFill>
                  <a:prstClr val="black"/>
                </a:solidFill>
                <a:latin typeface="Arial Rounded MT Bold" pitchFamily="34" charset="0"/>
              </a:rPr>
              <a:t>PROYECTO: </a:t>
            </a:r>
          </a:p>
          <a:p>
            <a:pPr lvl="0" algn="ctr"/>
            <a:endParaRPr lang="es-CL" sz="44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lvl="0" algn="ctr"/>
            <a:r>
              <a:rPr lang="es-CL" sz="4400" dirty="0" smtClean="0">
                <a:solidFill>
                  <a:prstClr val="black"/>
                </a:solidFill>
                <a:latin typeface="Arial Rounded MT Bold" pitchFamily="34" charset="0"/>
              </a:rPr>
              <a:t>NUESTROS HUERTOS </a:t>
            </a:r>
          </a:p>
          <a:p>
            <a:pPr lvl="0" algn="ctr"/>
            <a:r>
              <a:rPr lang="es-CL" sz="4400" dirty="0" smtClean="0">
                <a:solidFill>
                  <a:prstClr val="black"/>
                </a:solidFill>
                <a:latin typeface="Arial Rounded MT Bold" pitchFamily="34" charset="0"/>
              </a:rPr>
              <a:t>Y </a:t>
            </a:r>
          </a:p>
          <a:p>
            <a:pPr lvl="0" algn="ctr"/>
            <a:r>
              <a:rPr lang="es-CL" sz="4400" dirty="0" smtClean="0">
                <a:solidFill>
                  <a:prstClr val="black"/>
                </a:solidFill>
                <a:latin typeface="Arial Rounded MT Bold" pitchFamily="34" charset="0"/>
              </a:rPr>
              <a:t>CULTIVOS ESCOLARES</a:t>
            </a:r>
          </a:p>
          <a:p>
            <a:pPr lvl="0" algn="r"/>
            <a:endParaRPr lang="es-CL" sz="4400" dirty="0">
              <a:solidFill>
                <a:prstClr val="black"/>
              </a:solidFill>
              <a:latin typeface="Arial Rounded MT Bold" pitchFamily="34" charset="0"/>
            </a:endParaRPr>
          </a:p>
          <a:p>
            <a:pPr lvl="0" algn="r"/>
            <a:r>
              <a:rPr lang="es-CL" sz="1600" dirty="0" smtClean="0">
                <a:solidFill>
                  <a:prstClr val="black"/>
                </a:solidFill>
                <a:latin typeface="Arial Rounded MT Bold" pitchFamily="34" charset="0"/>
              </a:rPr>
              <a:t>Departamento </a:t>
            </a:r>
            <a:r>
              <a:rPr lang="es-CL" sz="1600" dirty="0" smtClean="0">
                <a:solidFill>
                  <a:prstClr val="black"/>
                </a:solidFill>
                <a:latin typeface="Arial Rounded MT Bold" pitchFamily="34" charset="0"/>
              </a:rPr>
              <a:t>de Ciencias</a:t>
            </a:r>
          </a:p>
          <a:p>
            <a:pPr lvl="0" algn="ctr"/>
            <a:endParaRPr lang="es-CL" sz="4400" dirty="0">
              <a:solidFill>
                <a:prstClr val="black"/>
              </a:solidFill>
              <a:latin typeface="Arial Rounded MT Bold" pitchFamily="34" charset="0"/>
            </a:endParaRPr>
          </a:p>
          <a:p>
            <a:pPr lvl="0" algn="ctr"/>
            <a:endParaRPr lang="es-CL" sz="44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lvl="0" algn="ctr"/>
            <a:endParaRPr lang="es-CL" sz="4400" dirty="0">
              <a:solidFill>
                <a:prstClr val="black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97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78795" y="1884684"/>
            <a:ext cx="92212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 smtClean="0">
                <a:latin typeface="Arial Rounded MT Bold" pitchFamily="34" charset="0"/>
              </a:rPr>
              <a:t>Fundamentación:</a:t>
            </a:r>
          </a:p>
          <a:p>
            <a:endParaRPr lang="es-CL" b="1" dirty="0" smtClean="0">
              <a:latin typeface="Arial Rounded MT Bold" pitchFamily="34" charset="0"/>
            </a:endParaRPr>
          </a:p>
          <a:p>
            <a:r>
              <a:rPr lang="es-ES" dirty="0">
                <a:latin typeface="Arial Rounded MT Bold" panose="020F0704030504030204" pitchFamily="34" charset="0"/>
              </a:rPr>
              <a:t>Un </a:t>
            </a:r>
            <a:r>
              <a:rPr lang="es-ES" dirty="0" smtClean="0">
                <a:latin typeface="Arial Rounded MT Bold" panose="020F0704030504030204" pitchFamily="34" charset="0"/>
              </a:rPr>
              <a:t>huerto escolar es </a:t>
            </a:r>
            <a:r>
              <a:rPr lang="es-ES" dirty="0">
                <a:latin typeface="Arial Rounded MT Bold" panose="020F0704030504030204" pitchFamily="34" charset="0"/>
              </a:rPr>
              <a:t>una </a:t>
            </a:r>
            <a:r>
              <a:rPr lang="es-ES" dirty="0" smtClean="0">
                <a:latin typeface="Arial Rounded MT Bold" panose="020F0704030504030204" pitchFamily="34" charset="0"/>
              </a:rPr>
              <a:t>valiosa herramienta que incentiva </a:t>
            </a:r>
            <a:r>
              <a:rPr lang="es-ES" dirty="0">
                <a:latin typeface="Arial Rounded MT Bold" panose="020F0704030504030204" pitchFamily="34" charset="0"/>
              </a:rPr>
              <a:t>el respeto </a:t>
            </a:r>
            <a:r>
              <a:rPr lang="es-ES" dirty="0" smtClean="0">
                <a:latin typeface="Arial Rounded MT Bold" panose="020F0704030504030204" pitchFamily="34" charset="0"/>
              </a:rPr>
              <a:t>por el medioambiente, </a:t>
            </a:r>
            <a:r>
              <a:rPr lang="es-ES" dirty="0">
                <a:latin typeface="Arial Rounded MT Bold" panose="020F0704030504030204" pitchFamily="34" charset="0"/>
              </a:rPr>
              <a:t>los valores ecológicos, el conocimiento de la sostenibilidad, permite disfrutar de alimentos cultivados por los propios </a:t>
            </a:r>
            <a:r>
              <a:rPr lang="es-ES" dirty="0" smtClean="0">
                <a:latin typeface="Arial Rounded MT Bold" panose="020F0704030504030204" pitchFamily="34" charset="0"/>
              </a:rPr>
              <a:t>estudiantes </a:t>
            </a:r>
            <a:r>
              <a:rPr lang="es-ES" dirty="0">
                <a:latin typeface="Arial Rounded MT Bold" panose="020F0704030504030204" pitchFamily="34" charset="0"/>
              </a:rPr>
              <a:t>y valorar </a:t>
            </a:r>
            <a:r>
              <a:rPr lang="es-ES" dirty="0" smtClean="0">
                <a:latin typeface="Arial Rounded MT Bold" panose="020F0704030504030204" pitchFamily="34" charset="0"/>
              </a:rPr>
              <a:t>sus propiedades.</a:t>
            </a:r>
            <a:r>
              <a:rPr lang="es-ES" dirty="0">
                <a:latin typeface="Arial Rounded MT Bold" panose="020F0704030504030204" pitchFamily="34" charset="0"/>
              </a:rPr>
              <a:t/>
            </a:r>
            <a:br>
              <a:rPr lang="es-ES" dirty="0">
                <a:latin typeface="Arial Rounded MT Bold" panose="020F0704030504030204" pitchFamily="34" charset="0"/>
              </a:rPr>
            </a:br>
            <a:r>
              <a:rPr lang="es-ES" dirty="0">
                <a:latin typeface="Arial Rounded MT Bold" panose="020F0704030504030204" pitchFamily="34" charset="0"/>
              </a:rPr>
              <a:t/>
            </a:r>
            <a:br>
              <a:rPr lang="es-ES" dirty="0">
                <a:latin typeface="Arial Rounded MT Bold" panose="020F0704030504030204" pitchFamily="34" charset="0"/>
              </a:rPr>
            </a:br>
            <a:r>
              <a:rPr lang="es-ES" dirty="0" smtClean="0">
                <a:latin typeface="Arial Rounded MT Bold" panose="020F0704030504030204" pitchFamily="34" charset="0"/>
              </a:rPr>
              <a:t>La experiencia de países desarrollados muestra que </a:t>
            </a:r>
            <a:r>
              <a:rPr lang="es-ES" dirty="0">
                <a:latin typeface="Arial Rounded MT Bold" panose="020F0704030504030204" pitchFamily="34" charset="0"/>
              </a:rPr>
              <a:t>cada vez </a:t>
            </a:r>
            <a:r>
              <a:rPr lang="es-ES" dirty="0" smtClean="0">
                <a:latin typeface="Arial Rounded MT Bold" panose="020F0704030504030204" pitchFamily="34" charset="0"/>
              </a:rPr>
              <a:t>existen más programas educativos que se incorporan al </a:t>
            </a:r>
            <a:r>
              <a:rPr lang="es-ES" dirty="0" err="1" smtClean="0">
                <a:latin typeface="Arial Rounded MT Bold" panose="020F0704030504030204" pitchFamily="34" charset="0"/>
              </a:rPr>
              <a:t>curriculum</a:t>
            </a:r>
            <a:r>
              <a:rPr lang="es-ES" dirty="0" smtClean="0">
                <a:latin typeface="Arial Rounded MT Bold" panose="020F0704030504030204" pitchFamily="34" charset="0"/>
              </a:rPr>
              <a:t> del colegio </a:t>
            </a:r>
            <a:r>
              <a:rPr lang="es-ES" dirty="0">
                <a:latin typeface="Arial Rounded MT Bold" panose="020F0704030504030204" pitchFamily="34" charset="0"/>
              </a:rPr>
              <a:t>en torno a la creación de </a:t>
            </a:r>
            <a:r>
              <a:rPr lang="es-ES" dirty="0" smtClean="0">
                <a:latin typeface="Arial Rounded MT Bold" panose="020F0704030504030204" pitchFamily="34" charset="0"/>
              </a:rPr>
              <a:t>huertos</a:t>
            </a:r>
            <a:r>
              <a:rPr lang="es-ES" i="1" dirty="0">
                <a:latin typeface="Arial Rounded MT Bold" panose="020F0704030504030204" pitchFamily="34" charset="0"/>
              </a:rPr>
              <a:t> </a:t>
            </a:r>
            <a:r>
              <a:rPr lang="es-ES" dirty="0">
                <a:latin typeface="Arial Rounded MT Bold" panose="020F0704030504030204" pitchFamily="34" charset="0"/>
              </a:rPr>
              <a:t>. Para que este tipo de iniciativas sean viables se requiere la </a:t>
            </a:r>
            <a:r>
              <a:rPr lang="es-ES" dirty="0" smtClean="0">
                <a:latin typeface="Arial Rounded MT Bold" panose="020F0704030504030204" pitchFamily="34" charset="0"/>
              </a:rPr>
              <a:t>participación de </a:t>
            </a:r>
            <a:r>
              <a:rPr lang="es-ES" dirty="0">
                <a:latin typeface="Arial Rounded MT Bold" panose="020F0704030504030204" pitchFamily="34" charset="0"/>
              </a:rPr>
              <a:t>los niños</a:t>
            </a:r>
            <a:r>
              <a:rPr lang="es-ES" dirty="0" smtClean="0">
                <a:latin typeface="Arial Rounded MT Bold" panose="020F0704030504030204" pitchFamily="34" charset="0"/>
              </a:rPr>
              <a:t>, jóvenes, profesores </a:t>
            </a:r>
            <a:r>
              <a:rPr lang="es-ES" dirty="0">
                <a:latin typeface="Arial Rounded MT Bold" panose="020F0704030504030204" pitchFamily="34" charset="0"/>
              </a:rPr>
              <a:t>y </a:t>
            </a:r>
            <a:r>
              <a:rPr lang="es-ES" dirty="0" smtClean="0">
                <a:latin typeface="Arial Rounded MT Bold" panose="020F0704030504030204" pitchFamily="34" charset="0"/>
              </a:rPr>
              <a:t>de la familia. Si </a:t>
            </a:r>
            <a:r>
              <a:rPr lang="es-ES" dirty="0">
                <a:latin typeface="Arial Rounded MT Bold" panose="020F0704030504030204" pitchFamily="34" charset="0"/>
              </a:rPr>
              <a:t>queremos que los niños cambien sus hábitos nutricionales y valoren los alimentos saludables, una huerta escolar debe ser contemplada en la educación. Con ello, los niños además aprenderán a trabajar en equipo, adquirirán conocimientos de horticultura </a:t>
            </a:r>
            <a:r>
              <a:rPr lang="es-ES" dirty="0" smtClean="0">
                <a:latin typeface="Arial Rounded MT Bold" panose="020F0704030504030204" pitchFamily="34" charset="0"/>
              </a:rPr>
              <a:t>que </a:t>
            </a:r>
            <a:r>
              <a:rPr lang="es-ES" dirty="0">
                <a:latin typeface="Arial Rounded MT Bold" panose="020F0704030504030204" pitchFamily="34" charset="0"/>
              </a:rPr>
              <a:t>resultarán beneficiosas y </a:t>
            </a:r>
            <a:r>
              <a:rPr lang="es-ES" dirty="0" smtClean="0">
                <a:latin typeface="Arial Rounded MT Bold" panose="020F0704030504030204" pitchFamily="34" charset="0"/>
              </a:rPr>
              <a:t>agradables para su diario vivir.</a:t>
            </a:r>
            <a:br>
              <a:rPr lang="es-ES" dirty="0" smtClean="0">
                <a:latin typeface="Arial Rounded MT Bold" panose="020F0704030504030204" pitchFamily="34" charset="0"/>
              </a:rPr>
            </a:br>
            <a:endParaRPr lang="es-CL" dirty="0">
              <a:latin typeface="Arial Rounded MT Bold" panose="020F0704030504030204" pitchFamily="34" charset="0"/>
            </a:endParaRPr>
          </a:p>
        </p:txBody>
      </p:sp>
      <p:pic>
        <p:nvPicPr>
          <p:cNvPr id="3" name="4 Imagen" descr="http://www.rubendario.cl/sitio/wp-content/uploads/2015/02/logo-horizonta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29283"/>
            <a:ext cx="1741170" cy="6680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33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978794" y="1263941"/>
            <a:ext cx="842278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dirty="0" smtClean="0">
              <a:latin typeface="Arial Rounded MT Bold" pitchFamily="34" charset="0"/>
            </a:endParaRPr>
          </a:p>
          <a:p>
            <a:pPr algn="just"/>
            <a:endParaRPr lang="es-CL" dirty="0" smtClean="0">
              <a:latin typeface="Arial Rounded MT Bold" pitchFamily="34" charset="0"/>
            </a:endParaRPr>
          </a:p>
          <a:p>
            <a:pPr algn="just"/>
            <a:r>
              <a:rPr lang="es-CL" sz="2000" b="1" dirty="0" smtClean="0">
                <a:latin typeface="Arial Rounded MT Bold" pitchFamily="34" charset="0"/>
              </a:rPr>
              <a:t>Objetivos:</a:t>
            </a:r>
          </a:p>
          <a:p>
            <a:pPr algn="just"/>
            <a:endParaRPr lang="es-CL" dirty="0" smtClean="0">
              <a:latin typeface="Arial Rounded MT Bold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dirty="0" smtClean="0">
                <a:latin typeface="Arial Rounded MT Bold" pitchFamily="34" charset="0"/>
              </a:rPr>
              <a:t>Habilitar un invernadero para el cultivo de verduras de temporada y hierbas medicinales.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dirty="0" smtClean="0">
              <a:latin typeface="Arial Rounded MT Bold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dirty="0" smtClean="0">
                <a:latin typeface="Arial Rounded MT Bold" pitchFamily="34" charset="0"/>
              </a:rPr>
              <a:t>Utilizar sectores del colegio para realizar jardines verticales con el fin de ocupar de mejor a manera los espacios y poder exhibir los distintos productos del huerto.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dirty="0" smtClean="0">
              <a:latin typeface="Arial Rounded MT Bold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dirty="0" smtClean="0">
                <a:latin typeface="Arial Rounded MT Bold" pitchFamily="34" charset="0"/>
              </a:rPr>
              <a:t>Rotular cada plántula con su nombre científico y común.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dirty="0" smtClean="0">
              <a:latin typeface="Arial Rounded MT Bold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dirty="0" smtClean="0">
                <a:latin typeface="Arial Rounded MT Bold" pitchFamily="34" charset="0"/>
              </a:rPr>
              <a:t>Evaluar un método de regadío óptimo para el cuidado y mantenimiento de las plántulas.</a:t>
            </a:r>
            <a:endParaRPr lang="es-CL" dirty="0">
              <a:latin typeface="Arial Rounded MT Bold" pitchFamily="34" charset="0"/>
            </a:endParaRPr>
          </a:p>
        </p:txBody>
      </p:sp>
      <p:pic>
        <p:nvPicPr>
          <p:cNvPr id="1026" name="Imagen 1" descr="http://www.rubendario.cl/sitio/wp-content/uploads/2015/02/logo-horizont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620" y="595603"/>
            <a:ext cx="1741487" cy="66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85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4 Imagen" descr="http://www.rubendario.cl/sitio/wp-content/uploads/2015/02/logo-horizonta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29283"/>
            <a:ext cx="1741170" cy="6680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ángulo 2"/>
          <p:cNvSpPr/>
          <p:nvPr/>
        </p:nvSpPr>
        <p:spPr>
          <a:xfrm>
            <a:off x="1068947" y="2114201"/>
            <a:ext cx="873187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000" b="1" dirty="0" smtClean="0">
                <a:latin typeface="Arial Rounded MT Bold" pitchFamily="34" charset="0"/>
              </a:rPr>
              <a:t>Actividades:</a:t>
            </a:r>
          </a:p>
          <a:p>
            <a:pPr algn="just"/>
            <a:endParaRPr lang="es-CL" dirty="0" smtClean="0">
              <a:latin typeface="Arial Rounded MT Bold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dirty="0" smtClean="0">
                <a:latin typeface="Arial Rounded MT Bold" pitchFamily="34" charset="0"/>
              </a:rPr>
              <a:t>Educar a la comunidad educativa sobre la importancia del cultivo de vegetales propios (mes de junio)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dirty="0" smtClean="0">
              <a:latin typeface="Arial Rounded MT Bold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dirty="0" smtClean="0">
                <a:latin typeface="Arial Rounded MT Bold" pitchFamily="34" charset="0"/>
              </a:rPr>
              <a:t>Utilizar materiales reciclables para la elaboración del montaje del huerto escolar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dirty="0" smtClean="0">
              <a:latin typeface="Arial Rounded MT Bold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dirty="0" smtClean="0">
                <a:latin typeface="Arial Rounded MT Bold" pitchFamily="34" charset="0"/>
              </a:rPr>
              <a:t>Enseñar sobre los mejores métodos de cultivo de acuerdo a la época del año. (mes de junio)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dirty="0" smtClean="0">
              <a:latin typeface="Arial Rounded MT Bold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dirty="0" smtClean="0">
                <a:latin typeface="Arial Rounded MT Bold" pitchFamily="34" charset="0"/>
              </a:rPr>
              <a:t>Definir los espacios dentro del colegio para el óptimo crecimiento de los vegetales. (última semana del mes de mayo)</a:t>
            </a:r>
            <a:endParaRPr lang="es-CL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36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155</Words>
  <Application>Microsoft Office PowerPoint</Application>
  <PresentationFormat>Panorámica</PresentationFormat>
  <Paragraphs>31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10</cp:revision>
  <dcterms:created xsi:type="dcterms:W3CDTF">2016-05-13T15:53:56Z</dcterms:created>
  <dcterms:modified xsi:type="dcterms:W3CDTF">2016-05-13T21:10:27Z</dcterms:modified>
</cp:coreProperties>
</file>